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58" r:id="rId5"/>
    <p:sldId id="260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80" r:id="rId17"/>
    <p:sldId id="272" r:id="rId18"/>
    <p:sldId id="281" r:id="rId19"/>
    <p:sldId id="282" r:id="rId20"/>
    <p:sldId id="276" r:id="rId21"/>
    <p:sldId id="284" r:id="rId22"/>
    <p:sldId id="277" r:id="rId23"/>
    <p:sldId id="278" r:id="rId24"/>
    <p:sldId id="279" r:id="rId25"/>
    <p:sldId id="285" r:id="rId2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8844" autoAdjust="0"/>
  </p:normalViewPr>
  <p:slideViewPr>
    <p:cSldViewPr snapToGrid="0" snapToObjects="1">
      <p:cViewPr varScale="1">
        <p:scale>
          <a:sx n="115" d="100"/>
          <a:sy n="115" d="100"/>
        </p:scale>
        <p:origin x="2104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4C537-DF38-4AAB-897D-7F9808FE2C9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DEAF7-B570-4635-BD0A-234BC1E87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3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5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5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50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4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5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82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35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87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82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90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84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4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8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93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34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2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3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9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7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DEAF7-B570-4635-BD0A-234BC1E873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118872" y="1024128"/>
            <a:ext cx="8540496" cy="813816"/>
          </a:xfrm>
        </p:spPr>
        <p:txBody>
          <a:bodyPr/>
          <a:lstStyle/>
          <a:p>
            <a:r>
              <a:rPr lang="en-US" i="1" dirty="0">
                <a:latin typeface="Arial" charset="0"/>
              </a:rPr>
              <a:t>Spent Nuclear Fuel in Dry Storage Conditions – Current Trends in Fuel Performance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5024" y="2419732"/>
            <a:ext cx="6437376" cy="1771650"/>
          </a:xfrm>
        </p:spPr>
        <p:txBody>
          <a:bodyPr rtlCol="0">
            <a:normAutofit fontScale="25000" lnSpcReduction="2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6400" i="1" dirty="0">
                <a:solidFill>
                  <a:schemeClr val="tx1"/>
                </a:solidFill>
                <a:ea typeface="+mn-ea"/>
              </a:rPr>
              <a:t>Piotr </a:t>
            </a:r>
            <a:r>
              <a:rPr lang="en-US" sz="6400" i="1" dirty="0" err="1">
                <a:solidFill>
                  <a:schemeClr val="tx1"/>
                </a:solidFill>
                <a:ea typeface="+mn-ea"/>
              </a:rPr>
              <a:t>Konsrski</a:t>
            </a:r>
            <a:r>
              <a:rPr lang="en-US" sz="6400" i="1" dirty="0">
                <a:solidFill>
                  <a:schemeClr val="tx1"/>
                </a:solidFill>
                <a:ea typeface="+mn-ea"/>
              </a:rPr>
              <a:t>, Cedric </a:t>
            </a:r>
            <a:r>
              <a:rPr lang="en-US" sz="6400" i="1" dirty="0" err="1">
                <a:solidFill>
                  <a:schemeClr val="tx1"/>
                </a:solidFill>
                <a:ea typeface="+mn-ea"/>
              </a:rPr>
              <a:t>Cozzo</a:t>
            </a:r>
            <a:r>
              <a:rPr lang="en-US" sz="6400" i="1" dirty="0">
                <a:solidFill>
                  <a:schemeClr val="tx1"/>
                </a:solidFill>
                <a:ea typeface="+mn-ea"/>
              </a:rPr>
              <a:t>, Grigori </a:t>
            </a:r>
            <a:r>
              <a:rPr lang="en-US" sz="6400" i="1" dirty="0" err="1">
                <a:solidFill>
                  <a:schemeClr val="tx1"/>
                </a:solidFill>
                <a:ea typeface="+mn-ea"/>
              </a:rPr>
              <a:t>Khvostov</a:t>
            </a:r>
            <a:r>
              <a:rPr lang="en-US" sz="6400" i="1" dirty="0">
                <a:solidFill>
                  <a:schemeClr val="tx1"/>
                </a:solidFill>
                <a:ea typeface="+mn-ea"/>
              </a:rPr>
              <a:t>, Hakim </a:t>
            </a:r>
            <a:r>
              <a:rPr lang="en-US" sz="6400" i="1" dirty="0" err="1">
                <a:solidFill>
                  <a:schemeClr val="tx1"/>
                </a:solidFill>
                <a:ea typeface="+mn-ea"/>
              </a:rPr>
              <a:t>Ferroukhi</a:t>
            </a:r>
            <a:endParaRPr lang="en-US" sz="6400" i="1" dirty="0">
              <a:solidFill>
                <a:schemeClr val="tx1"/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sz="5400" b="1" dirty="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NE 533 (Paper Project 2)</a:t>
            </a:r>
            <a:b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</a:b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72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Rubyea </a:t>
            </a:r>
            <a:r>
              <a:rPr lang="en-US" sz="72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Yeasmin</a:t>
            </a:r>
            <a:endParaRPr lang="en-US" sz="7200" b="1" dirty="0">
              <a:solidFill>
                <a:schemeClr val="tx1">
                  <a:lumMod val="95000"/>
                  <a:lumOff val="5000"/>
                </a:schemeClr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</a:br>
            <a:r>
              <a:rPr lang="en-US" sz="640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Graduate Student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640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Department of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6400" dirty="0">
                <a:solidFill>
                  <a:schemeClr val="tx1">
                    <a:lumMod val="95000"/>
                    <a:lumOff val="5000"/>
                  </a:schemeClr>
                </a:solidFill>
                <a:ea typeface="+mn-ea"/>
              </a:rPr>
              <a:t>North Carolina State University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US" sz="4900" dirty="0">
                <a:solidFill>
                  <a:schemeClr val="tx1"/>
                </a:solidFill>
                <a:ea typeface="+mn-ea"/>
              </a:rPr>
            </a:br>
            <a:br>
              <a:rPr lang="en-US" dirty="0">
                <a:solidFill>
                  <a:schemeClr val="tx1"/>
                </a:solidFill>
                <a:ea typeface="+mn-ea"/>
              </a:rPr>
            </a:br>
            <a:endParaRPr lang="en-US" dirty="0">
              <a:solidFill>
                <a:schemeClr val="tx1"/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solidFill>
                <a:schemeClr val="tx1"/>
              </a:solidFill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3000" dirty="0">
                <a:solidFill>
                  <a:schemeClr val="tx1"/>
                </a:solidFill>
                <a:ea typeface="+mn-ea"/>
              </a:rPr>
              <a:t>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59D645-6E73-4596-A1DF-811299C0B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2"/>
    </mc:Choice>
    <mc:Fallback xmlns="">
      <p:transition spd="slow" advTm="4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237-CD64-40D2-B953-34E47951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6177"/>
            <a:ext cx="7031736" cy="705659"/>
          </a:xfrm>
        </p:spPr>
        <p:txBody>
          <a:bodyPr/>
          <a:lstStyle/>
          <a:p>
            <a:pPr algn="l"/>
            <a:r>
              <a:rPr lang="en-US" dirty="0"/>
              <a:t>Fuel Pellet </a:t>
            </a:r>
            <a:br>
              <a:rPr lang="en-US" dirty="0"/>
            </a:br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C51A-C4F6-469E-86FD-D314388E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7" y="1881077"/>
            <a:ext cx="2665157" cy="2188003"/>
          </a:xfrm>
        </p:spPr>
        <p:txBody>
          <a:bodyPr/>
          <a:lstStyle/>
          <a:p>
            <a:r>
              <a:rPr lang="en-US" sz="1600" dirty="0"/>
              <a:t>Fuel pellet swelling can occur due to He gas release as He particle can knock on atoms in UO</a:t>
            </a:r>
            <a:r>
              <a:rPr lang="en-US" sz="1050" dirty="0"/>
              <a:t>2</a:t>
            </a:r>
            <a:r>
              <a:rPr lang="en-US" sz="1600" dirty="0"/>
              <a:t> lattice.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This phenomenon is reviewed in the work done by Raynaud and </a:t>
            </a:r>
            <a:r>
              <a:rPr lang="en-US" sz="1600" dirty="0" err="1"/>
              <a:t>Einziger</a:t>
            </a:r>
            <a:r>
              <a:rPr lang="en-US" sz="1600" dirty="0"/>
              <a:t> [28]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A0ADF-F04F-4BFE-AF42-E1D3B0DB4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222" y="776177"/>
            <a:ext cx="5876407" cy="421492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C7629C-9C29-4D20-84A0-C314FEC02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0"/>
    </mc:Choice>
    <mc:Fallback xmlns="">
      <p:transition spd="slow" advTm="3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F237-CD64-40D2-B953-34E47951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Cladding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C51A-C4F6-469E-86FD-D314388E2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508" y="1673352"/>
            <a:ext cx="6879264" cy="2535397"/>
          </a:xfrm>
        </p:spPr>
        <p:txBody>
          <a:bodyPr/>
          <a:lstStyle/>
          <a:p>
            <a:r>
              <a:rPr lang="en-US" sz="1600" dirty="0"/>
              <a:t>Increase in RIP (by He release) and PCMI (fuel swelling) increases stress and can impacts cladding integrity.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paper presents several studies done at NRC and KAERI.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Several fuel performance simulations have been done for study stress during dry storage by Raynaud and </a:t>
            </a:r>
            <a:r>
              <a:rPr lang="en-US" sz="1600" dirty="0" err="1"/>
              <a:t>Einziger</a:t>
            </a:r>
            <a:r>
              <a:rPr lang="en-US" sz="1600" dirty="0"/>
              <a:t> [28,39].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Simulation is performed using FRAPCON-3.5 with irradiation up to 65GWd/</a:t>
            </a:r>
            <a:r>
              <a:rPr lang="en-US" sz="1600" dirty="0" err="1"/>
              <a:t>tU</a:t>
            </a:r>
            <a:r>
              <a:rPr lang="en-US" sz="1600" dirty="0"/>
              <a:t>, for 5 wet storage years and 295 dry storage years.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17492C-0A2E-4827-AE1C-894EADEB7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3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9"/>
    </mc:Choice>
    <mc:Fallback xmlns="">
      <p:transition spd="slow" advTm="49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1CD075-3C81-40F9-BE86-985BD5CA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1428661"/>
            <a:ext cx="8788400" cy="335923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52C89E-CAC4-4F54-A5A6-3511381A1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D1A17B-A6D4-4EBB-AAA7-2B0E1637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627371"/>
            <a:ext cx="8229600" cy="801290"/>
          </a:xfrm>
        </p:spPr>
        <p:txBody>
          <a:bodyPr/>
          <a:lstStyle/>
          <a:p>
            <a:pPr algn="l"/>
            <a:r>
              <a:rPr lang="en-US" dirty="0"/>
              <a:t>Cladding stress and strain</a:t>
            </a:r>
          </a:p>
        </p:txBody>
      </p:sp>
    </p:spTree>
    <p:extLst>
      <p:ext uri="{BB962C8B-B14F-4D97-AF65-F5344CB8AC3E}">
        <p14:creationId xmlns:p14="http://schemas.microsoft.com/office/powerpoint/2010/main" val="16366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0"/>
    </mc:Choice>
    <mc:Fallback xmlns="">
      <p:transition spd="slow" advTm="42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C5ECA-8602-4D51-A622-EDF38F751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1" y="1233527"/>
            <a:ext cx="8788337" cy="3490646"/>
          </a:xfrm>
          <a:prstGeom prst="rect">
            <a:avLst/>
          </a:pr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4DCE558-8CBC-49D3-8B8A-F1497CDE33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6572FA-4FAF-4A25-B067-63A35E9A3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32237"/>
            <a:ext cx="8229600" cy="801290"/>
          </a:xfrm>
        </p:spPr>
        <p:txBody>
          <a:bodyPr/>
          <a:lstStyle/>
          <a:p>
            <a:pPr algn="l"/>
            <a:r>
              <a:rPr lang="en-US" dirty="0"/>
              <a:t>Rod Internal Pressure (RIP)</a:t>
            </a:r>
          </a:p>
        </p:txBody>
      </p:sp>
    </p:spTree>
    <p:extLst>
      <p:ext uri="{BB962C8B-B14F-4D97-AF65-F5344CB8AC3E}">
        <p14:creationId xmlns:p14="http://schemas.microsoft.com/office/powerpoint/2010/main" val="35977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95"/>
    </mc:Choice>
    <mc:Fallback xmlns="">
      <p:transition spd="slow" advTm="33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16ED7F-4B76-431E-8CC1-8C5EB5737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" y="1474418"/>
            <a:ext cx="8878824" cy="331348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8A418B-C8D5-4DAF-8340-841D65346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4FFE07-AA93-4832-B90D-D5616100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522859"/>
            <a:ext cx="8229600" cy="801290"/>
          </a:xfrm>
        </p:spPr>
        <p:txBody>
          <a:bodyPr/>
          <a:lstStyle/>
          <a:p>
            <a:pPr algn="l"/>
            <a:r>
              <a:rPr lang="en-US" dirty="0"/>
              <a:t>Rod Internal Pressure (RIP)</a:t>
            </a:r>
          </a:p>
        </p:txBody>
      </p:sp>
    </p:spTree>
    <p:extLst>
      <p:ext uri="{BB962C8B-B14F-4D97-AF65-F5344CB8AC3E}">
        <p14:creationId xmlns:p14="http://schemas.microsoft.com/office/powerpoint/2010/main" val="37858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1"/>
    </mc:Choice>
    <mc:Fallback xmlns="">
      <p:transition spd="slow" advTm="28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79D-A023-445D-8951-39EFF963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5085"/>
            <a:ext cx="8348473" cy="801290"/>
          </a:xfrm>
        </p:spPr>
        <p:txBody>
          <a:bodyPr/>
          <a:lstStyle/>
          <a:p>
            <a:pPr algn="l"/>
            <a:r>
              <a:rPr lang="en-US" sz="2800" dirty="0"/>
              <a:t>Important Phenomena: Hydrogen Production and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977-636C-46EB-9B6E-FCD9CB5C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49" y="1771787"/>
            <a:ext cx="6598667" cy="2013829"/>
          </a:xfrm>
        </p:spPr>
        <p:txBody>
          <a:bodyPr/>
          <a:lstStyle/>
          <a:p>
            <a:r>
              <a:rPr lang="en-US" sz="1800" dirty="0"/>
              <a:t>Fuel rods encounter waterside corrosion due to hydrogen absorption during reactor operation.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Absorbed hydrogen later diffuses and interacts with the fuel.</a:t>
            </a:r>
            <a:b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important to analyze Hydrogen interaction while storing the fuel.</a:t>
            </a:r>
            <a:b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Hydrogen can be either dissolved in the solid solution or precipitate as radial or tangential hydrides.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A0E04B-61CF-41F1-A438-419B70DFD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54"/>
    </mc:Choice>
    <mc:Fallback xmlns="">
      <p:transition spd="slow" advTm="3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79D-A023-445D-8951-39EFF963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675085"/>
            <a:ext cx="8229600" cy="801290"/>
          </a:xfrm>
        </p:spPr>
        <p:txBody>
          <a:bodyPr/>
          <a:lstStyle/>
          <a:p>
            <a:pPr algn="l"/>
            <a:r>
              <a:rPr lang="en-US" dirty="0"/>
              <a:t>Important Phenomena: Hydrogen Production and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977-636C-46EB-9B6E-FCD9CB5C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645037"/>
            <a:ext cx="5001768" cy="1812661"/>
          </a:xfrm>
        </p:spPr>
        <p:txBody>
          <a:bodyPr/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If the hydrogen concentration is below the Terminal Solid Solubility for Dissolution (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TSSd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), hydrogen will be dissolved in the solid solution phase.</a:t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If the concentration is higher than Terminal Solid Solubility for precipitation (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TSSp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), it precipitates as hydrides. </a:t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TSSd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TSSp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is given by-</a:t>
            </a: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CF6E1-06C7-49B0-873C-63B80818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305" y="4005132"/>
            <a:ext cx="2493695" cy="926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5C86B-8457-480D-8603-C7E40F1C7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7"/>
          <a:stretch/>
        </p:blipFill>
        <p:spPr>
          <a:xfrm>
            <a:off x="5175503" y="2148840"/>
            <a:ext cx="3816097" cy="284225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5A8CDE9-995E-4F94-9D69-3A46B6345C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37"/>
    </mc:Choice>
    <mc:Fallback xmlns="">
      <p:transition spd="slow" advTm="59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FFE5C-CD0B-4B78-A4E2-BFE827BC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72" y="1556577"/>
            <a:ext cx="7672270" cy="3326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38E1E-40EF-4D10-B97C-AF633F111A6D}"/>
              </a:ext>
            </a:extLst>
          </p:cNvPr>
          <p:cNvSpPr txBox="1"/>
          <p:nvPr/>
        </p:nvSpPr>
        <p:spPr>
          <a:xfrm>
            <a:off x="667058" y="771746"/>
            <a:ext cx="81377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Laroix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et al. [73] has developed a model for hydrogen dissolution and precipitation called the Hydride Nucleation-Growth-Dissolution (HNGD).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Passelaigue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et al.[75] has compared this HNGD model with the model available in BISON.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8D9ADC-121B-4E3D-B796-9E844027C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67"/>
    </mc:Choice>
    <mc:Fallback xmlns="">
      <p:transition spd="slow" advTm="44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3BEF-DF84-47DC-AA77-70CAA5BE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Delayed Hydride Cracking (DHC)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F9E48-4659-4BCF-B65E-185B26F5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1259"/>
            <a:ext cx="8229600" cy="2327672"/>
          </a:xfrm>
        </p:spPr>
        <p:txBody>
          <a:bodyPr/>
          <a:lstStyle/>
          <a:p>
            <a:r>
              <a:rPr lang="en-US" sz="1800" dirty="0"/>
              <a:t>DHC starts when the stress intensity exceeds a threshold named Stress Intensity Factor, K</a:t>
            </a:r>
            <a:r>
              <a:rPr lang="en-US" sz="1800" baseline="-25000" dirty="0"/>
              <a:t>IH</a:t>
            </a:r>
            <a:br>
              <a:rPr lang="en-US" sz="1800" baseline="-25000" dirty="0"/>
            </a:br>
            <a:endParaRPr lang="en-US" sz="1800" baseline="-25000" dirty="0"/>
          </a:p>
          <a:p>
            <a:r>
              <a:rPr lang="en-US" sz="1800" dirty="0"/>
              <a:t>DHC is a major degradation factor in both BWR and PWR fuel rods.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Kim et al. [44] have reviewed the prior literature regarding DHC and the related parameters.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4BB4A4-4090-4651-A72D-47489647C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62"/>
    </mc:Choice>
    <mc:Fallback xmlns="">
      <p:transition spd="slow" advTm="3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3BEF-DF84-47DC-AA77-70CAA5BE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3465871" cy="801290"/>
          </a:xfrm>
        </p:spPr>
        <p:txBody>
          <a:bodyPr/>
          <a:lstStyle/>
          <a:p>
            <a:pPr algn="l"/>
            <a:r>
              <a:rPr lang="en-US" dirty="0"/>
              <a:t>Delayed Hydride Cracking (DHC)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1F7EA-125A-4423-9251-F64ADBF97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070" y="539754"/>
            <a:ext cx="5220929" cy="42685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C63736-ADFC-46B6-ADC6-7C981CF87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1259"/>
            <a:ext cx="3465871" cy="2747156"/>
          </a:xfrm>
        </p:spPr>
        <p:txBody>
          <a:bodyPr/>
          <a:lstStyle/>
          <a:p>
            <a:r>
              <a:rPr lang="en-US" sz="1800" dirty="0"/>
              <a:t>Kim et al. [44] have compared the studies done on Stress Intensity Factor in the prior literature, as shown in the figure.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46C2B8-834F-4F24-AE65-A7DF0F3C4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6"/>
    </mc:Choice>
    <mc:Fallback xmlns="">
      <p:transition spd="slow" advTm="35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9B6F-C2BC-401D-9D1B-1CF1BC90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A350-91B5-46D4-90F1-329B1BEBE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524000"/>
            <a:ext cx="8229600" cy="2327672"/>
          </a:xfrm>
        </p:spPr>
        <p:txBody>
          <a:bodyPr/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Dry Storage Conditions</a:t>
            </a:r>
          </a:p>
          <a:p>
            <a:r>
              <a:rPr lang="en-US" sz="2000" dirty="0"/>
              <a:t>Important Phenomena Discussed in Prior Works</a:t>
            </a:r>
          </a:p>
          <a:p>
            <a:r>
              <a:rPr lang="en-US" sz="2000" dirty="0"/>
              <a:t>Experimental Supports</a:t>
            </a:r>
          </a:p>
          <a:p>
            <a:r>
              <a:rPr lang="en-US" sz="2000" dirty="0"/>
              <a:t>Conclusion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A23E10-BAC7-4D8A-AD52-95BDB398D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95"/>
    </mc:Choice>
    <mc:Fallback xmlns="">
      <p:transition spd="slow" advTm="4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1D3B-9230-4459-B4E0-0CAFA0C3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Experimental Supports to Dry Storage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6F2B-45AE-41A0-A0B2-C8A0B414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7914"/>
            <a:ext cx="8229600" cy="232767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  Fatigue during transportation: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F0850-9C5F-414B-A82B-53109F0B6307}"/>
              </a:ext>
            </a:extLst>
          </p:cNvPr>
          <p:cNvSpPr txBox="1"/>
          <p:nvPr/>
        </p:nvSpPr>
        <p:spPr>
          <a:xfrm>
            <a:off x="560439" y="1959766"/>
            <a:ext cx="778714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During transportation, cladding integrity can be affected due to vibration.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experimental works has been done to obtain good understanding of the mechanical behavior of the rod and its fatigue under vibration.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Cyclic Integrated Reversible-bending Fatigue Tester (CIRFT), developed by ORNL, is such an experiment that explores mechanical fatigue of SNF.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3C542F-96F5-4D87-9D47-AC976C35E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3"/>
    </mc:Choice>
    <mc:Fallback xmlns="">
      <p:transition spd="slow" advTm="24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1D3B-9230-4459-B4E0-0CAFA0C3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23605"/>
            <a:ext cx="8229600" cy="801290"/>
          </a:xfrm>
        </p:spPr>
        <p:txBody>
          <a:bodyPr/>
          <a:lstStyle/>
          <a:p>
            <a:pPr algn="l"/>
            <a:r>
              <a:rPr lang="en-US" sz="2800" dirty="0"/>
              <a:t>Experimental Supports to Dry Storage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6F2B-45AE-41A0-A0B2-C8A0B414A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7914"/>
            <a:ext cx="8229600" cy="232767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Fatigue during transportation: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F0850-9C5F-414B-A82B-53109F0B6307}"/>
              </a:ext>
            </a:extLst>
          </p:cNvPr>
          <p:cNvSpPr txBox="1"/>
          <p:nvPr/>
        </p:nvSpPr>
        <p:spPr>
          <a:xfrm>
            <a:off x="553950" y="2032918"/>
            <a:ext cx="77871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Conclusions of Cyclic Integrated Reversible-bending Fatigue Tester (CIRFT) includes: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Cladding fatigue mainly occur near the pellet-pellet interface.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Thick oxide layer or high hydrogen concentration can reduce fatigue time to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failure.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Pellet-cladding and pellet-pellet bonding efficiency can affect SNF fatigue time to 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failure.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Stress concentrations and residual stresses in SNF strongly depend on in-reactor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stress history.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17B634-B467-4057-A44D-B8CDA867E9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9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90"/>
    </mc:Choice>
    <mc:Fallback xmlns="">
      <p:transition spd="slow" advTm="5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7A38D0-A63C-4F70-83CF-6863C3322B1B}"/>
              </a:ext>
            </a:extLst>
          </p:cNvPr>
          <p:cNvSpPr txBox="1">
            <a:spLocks/>
          </p:cNvSpPr>
          <p:nvPr/>
        </p:nvSpPr>
        <p:spPr bwMode="auto">
          <a:xfrm>
            <a:off x="457200" y="748695"/>
            <a:ext cx="7138219" cy="312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800" b="1" dirty="0"/>
              <a:t>Effect of slow cooling:</a:t>
            </a:r>
            <a:br>
              <a:rPr lang="en-US" sz="1800" b="1" dirty="0"/>
            </a:br>
            <a:r>
              <a:rPr lang="en-US" sz="1800" dirty="0"/>
              <a:t>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Generally, the cooling rate of spent nuclear fuels is incredibly low, around 3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℃/year.</a:t>
            </a:r>
          </a:p>
          <a:p>
            <a:endParaRPr lang="en-US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important to understand how such slow cooling impacts the claddin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integrity and fatigue.</a:t>
            </a:r>
            <a:b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of such slow cooling is currently being experimented by KAERI.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CA6679-1303-48CA-A574-CE062AEBA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9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1"/>
    </mc:Choice>
    <mc:Fallback xmlns="">
      <p:transition spd="slow" advTm="4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3E2D10-C70D-4FC1-ABDD-AEBABBD2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757" y="878023"/>
            <a:ext cx="6898486" cy="41130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0253D8-4B77-412C-B1A5-D4919E4B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413949"/>
            <a:ext cx="2977535" cy="555905"/>
          </a:xfrm>
        </p:spPr>
        <p:txBody>
          <a:bodyPr/>
          <a:lstStyle/>
          <a:p>
            <a:pPr algn="l"/>
            <a:r>
              <a:rPr lang="en-US" sz="2400" dirty="0"/>
              <a:t>KAERI experiment: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7F8CE6-B433-4C8F-8612-8753A1C77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62"/>
    </mc:Choice>
    <mc:Fallback xmlns="">
      <p:transition spd="slow" advTm="64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0847-CD44-4016-BE94-0356652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09F70-FCB4-4643-9BA4-C2B519A8D559}"/>
              </a:ext>
            </a:extLst>
          </p:cNvPr>
          <p:cNvSpPr txBox="1"/>
          <p:nvPr/>
        </p:nvSpPr>
        <p:spPr>
          <a:xfrm>
            <a:off x="604684" y="1666568"/>
            <a:ext cx="7669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Storage of spent nuclear fuel is very important due to difficulties regarding disposing the fuel and environmental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Dry storage is one of the most optimal, cost effective, and scalable method of storing SNF.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has been numerous studies to understand the phenomena and fuel behaviors regarding dry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paper summarized many prior studies and compares against many computational, theoretical and experimental model</a:t>
            </a:r>
            <a:r>
              <a:rPr lang="en-US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E7A8B3-DF57-4E00-981A-8CA7E2390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50"/>
    </mc:Choice>
    <mc:Fallback xmlns="">
      <p:transition spd="slow" advTm="4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F70A1-2363-4F97-8ABB-A72289AF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02" y="1770056"/>
            <a:ext cx="4572396" cy="16033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C43D85-B84C-4789-BADE-E4AC62C12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7"/>
    </mc:Choice>
    <mc:Fallback xmlns="">
      <p:transition spd="slow" advTm="8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79D-A023-445D-8951-39EFF96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pic>
        <p:nvPicPr>
          <p:cNvPr id="2050" name="Picture 2" descr="Typical Dry Cask Storage System | NRC.gov">
            <a:extLst>
              <a:ext uri="{FF2B5EF4-FFF2-40B4-BE49-F238E27FC236}">
                <a16:creationId xmlns:a16="http://schemas.microsoft.com/office/drawing/2014/main" id="{73E01C85-6B89-4332-ADAF-ED6B86458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620" y="966981"/>
            <a:ext cx="2595180" cy="35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A3479-30DB-46B5-B642-5563CD25EAA6}"/>
              </a:ext>
            </a:extLst>
          </p:cNvPr>
          <p:cNvSpPr txBox="1"/>
          <p:nvPr/>
        </p:nvSpPr>
        <p:spPr>
          <a:xfrm>
            <a:off x="6091620" y="4461427"/>
            <a:ext cx="259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Dry storage of SNF. Image Source: NRC.gov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8CFFBC-A307-4E5A-A056-BCB758E3025F}"/>
              </a:ext>
            </a:extLst>
          </p:cNvPr>
          <p:cNvSpPr txBox="1">
            <a:spLocks/>
          </p:cNvSpPr>
          <p:nvPr/>
        </p:nvSpPr>
        <p:spPr bwMode="auto">
          <a:xfrm>
            <a:off x="615948" y="1484708"/>
            <a:ext cx="5475671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Once the nuclear fuel rod spends its full cycle in the reactor, they are first temporarily stored in a Spent Fuel Pool.</a:t>
            </a:r>
          </a:p>
          <a:p>
            <a:r>
              <a:rPr lang="en-US" sz="1600" dirty="0"/>
              <a:t>After several years, when the fuels are cool enough, they are moved into a dry storage cask.</a:t>
            </a:r>
          </a:p>
          <a:p>
            <a:r>
              <a:rPr lang="en-US" sz="1600" dirty="0"/>
              <a:t>Currently, dry storage is permitted for limited time (20-50 years), which is expected to be extended to 100+ years.</a:t>
            </a:r>
          </a:p>
          <a:p>
            <a:r>
              <a:rPr lang="en-US" sz="1600" dirty="0"/>
              <a:t>Extensive research has been done to analyze and model the fuel behavior during dry storage period.</a:t>
            </a:r>
          </a:p>
          <a:p>
            <a:r>
              <a:rPr lang="en-US" sz="1600" dirty="0"/>
              <a:t>This paper presents previous works related to such exploration.</a:t>
            </a:r>
          </a:p>
          <a:p>
            <a:endParaRPr lang="en-US" sz="16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02415B0-3C4B-4A67-A4CF-DA22FA4239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48"/>
    </mc:Choice>
    <mc:Fallback xmlns="">
      <p:transition spd="slow" advTm="68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79D-A023-445D-8951-39EFF963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977-636C-46EB-9B6E-FCD9CB5C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49" y="1484708"/>
            <a:ext cx="4400550" cy="2327672"/>
          </a:xfrm>
        </p:spPr>
        <p:txBody>
          <a:bodyPr/>
          <a:lstStyle/>
          <a:p>
            <a:r>
              <a:rPr lang="en-US" sz="1800" dirty="0"/>
              <a:t>Highly radioactive and hot Spent Nuclear Fuel (SNF) need to be safely stored.</a:t>
            </a:r>
          </a:p>
          <a:p>
            <a:r>
              <a:rPr lang="en-US" sz="1800" dirty="0"/>
              <a:t>Wet storage options can be storing them in a pool, which is inefficient.</a:t>
            </a:r>
          </a:p>
          <a:p>
            <a:r>
              <a:rPr lang="en-US" sz="1800" dirty="0"/>
              <a:t>Dry storage is more advantageous due to:</a:t>
            </a:r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Mature technology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 Ready-to-implement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 Passive Safety Principles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 Scalability of storage facility</a:t>
            </a:r>
            <a:br>
              <a:rPr lang="en-US" sz="1800" dirty="0">
                <a:sym typeface="Wingdings" panose="05000000000000000000" pitchFamily="2" charset="2"/>
              </a:rPr>
            </a:br>
            <a:r>
              <a:rPr lang="en-US" sz="1800" dirty="0">
                <a:sym typeface="Wingdings" panose="05000000000000000000" pitchFamily="2" charset="2"/>
              </a:rPr>
              <a:t> Long term cost efficiency.</a:t>
            </a:r>
            <a:endParaRPr lang="en-US" sz="1800" dirty="0"/>
          </a:p>
        </p:txBody>
      </p:sp>
      <p:pic>
        <p:nvPicPr>
          <p:cNvPr id="1026" name="Picture 2" descr="Kewaunee dry fuel storage campaign sets records - World Nuclear News">
            <a:extLst>
              <a:ext uri="{FF2B5EF4-FFF2-40B4-BE49-F238E27FC236}">
                <a16:creationId xmlns:a16="http://schemas.microsoft.com/office/drawing/2014/main" id="{C91F2D6C-4D85-4782-A772-18883815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790700"/>
            <a:ext cx="3989387" cy="29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FA4B402-20BA-47EE-A7CF-D6B6011386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72"/>
    </mc:Choice>
    <mc:Fallback xmlns="">
      <p:transition spd="slow" advTm="28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3B5B-74AB-4B2C-9071-62F7C9C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Dry Storage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F1D11-AA0D-4548-BDA3-69A17830B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2327672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Temperature: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Spent Fuels are first dried using vacuum or forced helium drying.   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Temperature can be maximum at the end of drying.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US Nuclear Regulatory Commission (NRC) mandates that cladding peak temperature of a dry stored fuel must not exceed 400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℃.</a:t>
            </a:r>
            <a:endParaRPr lang="en-US" sz="1800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This maximum temperature regulation varies among different nations: Japan 200-300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℃.</a:t>
            </a:r>
          </a:p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Rod Internal Pressure and Cladding Stress: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US limit: 90Mpa at 400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℃.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Japan: 70-100MPa, depending on cladding type.</a:t>
            </a:r>
            <a:endParaRPr lang="en-US" sz="1800" b="1" i="0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C96311-8326-4E89-92C2-85BB1913D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21"/>
    </mc:Choice>
    <mc:Fallback xmlns="">
      <p:transition spd="slow" advTm="7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6BC456-3C1F-4C41-A712-426A4E460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165" y="1285461"/>
            <a:ext cx="4762146" cy="33470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AFF11E-FC20-4FD4-8783-3C9723967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07914"/>
            <a:ext cx="3703983" cy="2327672"/>
          </a:xfrm>
        </p:spPr>
        <p:txBody>
          <a:bodyPr/>
          <a:lstStyle/>
          <a:p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prior studies have examined different phenomena that effects the dry storage condition and rod integrity.</a:t>
            </a:r>
            <a:b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 most widely explored phenomena are Helium and Hydrogen behavi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that cause PCMI and RIP in the fuel.</a:t>
            </a:r>
            <a:b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 behavior increases cladding stress and can negatively impact the integrity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C52BE6-CA33-4ECD-AD63-13E38C5BC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6B78C6-CBD0-4432-B031-E3E9D3B4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1230"/>
            <a:ext cx="8229600" cy="801290"/>
          </a:xfrm>
        </p:spPr>
        <p:txBody>
          <a:bodyPr/>
          <a:lstStyle/>
          <a:p>
            <a:pPr algn="l"/>
            <a:r>
              <a:rPr lang="en-US" dirty="0"/>
              <a:t>Important Phenomena to Study</a:t>
            </a:r>
          </a:p>
        </p:txBody>
      </p:sp>
    </p:spTree>
    <p:extLst>
      <p:ext uri="{BB962C8B-B14F-4D97-AF65-F5344CB8AC3E}">
        <p14:creationId xmlns:p14="http://schemas.microsoft.com/office/powerpoint/2010/main" val="17555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4"/>
    </mc:Choice>
    <mc:Fallback xmlns="">
      <p:transition spd="slow" advTm="4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179D-A023-445D-8951-39EFF963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813030"/>
            <a:ext cx="7762240" cy="723947"/>
          </a:xfrm>
        </p:spPr>
        <p:txBody>
          <a:bodyPr/>
          <a:lstStyle/>
          <a:p>
            <a:pPr algn="l"/>
            <a:r>
              <a:rPr lang="en-US" dirty="0"/>
              <a:t>Important Phenomena: He Production and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977-636C-46EB-9B6E-FCD9CB5C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49" y="1771787"/>
            <a:ext cx="6690107" cy="2196709"/>
          </a:xfrm>
        </p:spPr>
        <p:txBody>
          <a:bodyPr/>
          <a:lstStyle/>
          <a:p>
            <a:r>
              <a:rPr lang="en-US" sz="1800" dirty="0"/>
              <a:t>During irradiation, fission gas is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released. The </a:t>
            </a:r>
            <a:r>
              <a:rPr lang="el-GR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decay produces helium gas, which has significant impact.</a:t>
            </a: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released helium gas can cause swelling when retained in the fuel matrix.</a:t>
            </a: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phenomena can cause Pallet Cladding Mechanical Interaction (PCMI) or Rod Internal Pressure (RIP).</a:t>
            </a:r>
          </a:p>
          <a:p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prior works, including </a:t>
            </a:r>
            <a:r>
              <a:rPr lang="en-US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Luzzi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al.[30], </a:t>
            </a:r>
            <a:r>
              <a:rPr lang="en-US" sz="18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Cognini</a:t>
            </a: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[31] analyzed such behavior extensively.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3F36F95-459B-4C5E-8E36-06772A2C4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1"/>
    </mc:Choice>
    <mc:Fallback xmlns="">
      <p:transition spd="slow" advTm="49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AA78-EBF9-405D-BAC6-AB51A0EA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Helium Diffusivity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DD532-3040-4458-90EA-EA13D031C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26344" y="956807"/>
            <a:ext cx="4783656" cy="380721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CCBC1A-9BA2-4954-B3BA-EA72CC276E86}"/>
              </a:ext>
            </a:extLst>
          </p:cNvPr>
          <p:cNvSpPr txBox="1">
            <a:spLocks/>
          </p:cNvSpPr>
          <p:nvPr/>
        </p:nvSpPr>
        <p:spPr bwMode="auto">
          <a:xfrm>
            <a:off x="536106" y="1476375"/>
            <a:ext cx="3823243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Helium Diffusion Coefficient can indicate the helium diffusivity.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Luzzi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 [30] analyzed the experimental results on He diffusivity.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Two groups: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(1)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(2) 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According to their results, experimental data used for fitting is scattered and thus empirical correlations are of high uncertainty.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3BD27-214D-4A3E-B7DB-F6B3AEA3B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077128"/>
            <a:ext cx="2854743" cy="37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128B7-4227-443D-AAFA-139FEC497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358527"/>
            <a:ext cx="2987749" cy="30970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E3FBF8E-FA37-4DAE-9BD6-6AA86CFDA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0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06"/>
    </mc:Choice>
    <mc:Fallback xmlns="">
      <p:transition spd="slow" advTm="5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AA78-EBF9-405D-BAC6-AB51A0EA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Helium Solubility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CCBC1A-9BA2-4954-B3BA-EA72CC276E86}"/>
              </a:ext>
            </a:extLst>
          </p:cNvPr>
          <p:cNvSpPr txBox="1">
            <a:spLocks/>
          </p:cNvSpPr>
          <p:nvPr/>
        </p:nvSpPr>
        <p:spPr bwMode="auto">
          <a:xfrm>
            <a:off x="536106" y="1476375"/>
            <a:ext cx="3636999" cy="219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Cognini</a:t>
            </a:r>
            <a:r>
              <a:rPr lang="en-US" sz="1600" dirty="0"/>
              <a:t> et al. [31] analyzed the experimental data for He solubility using infusion technique.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A47A0-7A33-49A3-8ED6-DCBB9AE64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348" y="884447"/>
            <a:ext cx="4513695" cy="37363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337BC5-A520-4891-A8D3-C3E5FADC6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86" y="2411316"/>
            <a:ext cx="3419475" cy="409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57A374-60CD-4C4D-83FA-E0BF9B3F6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49" y="3193556"/>
            <a:ext cx="3371850" cy="4286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845F78-70F4-41B7-9D35-19E790A8B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5"/>
    </mc:Choice>
    <mc:Fallback xmlns="">
      <p:transition spd="slow" advTm="3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ncstate-ppt-template-16x9-horizontal-left-brick (3)</Template>
  <TotalTime>1461</TotalTime>
  <Words>1248</Words>
  <Application>Microsoft Macintosh PowerPoint</Application>
  <PresentationFormat>On-screen Show (16:9)</PresentationFormat>
  <Paragraphs>132</Paragraphs>
  <Slides>25</Slides>
  <Notes>25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NCStateU-horizontal-left-logo</vt:lpstr>
      <vt:lpstr>Spent Nuclear Fuel in Dry Storage Conditions – Current Trends in Fuel Performance Modeling</vt:lpstr>
      <vt:lpstr>Outline</vt:lpstr>
      <vt:lpstr>Introduction</vt:lpstr>
      <vt:lpstr>Introduction</vt:lpstr>
      <vt:lpstr>Dry Storage Conditions</vt:lpstr>
      <vt:lpstr>Important Phenomena to Study</vt:lpstr>
      <vt:lpstr>Important Phenomena: He Production and Behavior</vt:lpstr>
      <vt:lpstr>Helium Diffusivity</vt:lpstr>
      <vt:lpstr>Helium Solubility</vt:lpstr>
      <vt:lpstr>Fuel Pellet  Swelling</vt:lpstr>
      <vt:lpstr>Cladding Stress</vt:lpstr>
      <vt:lpstr>Cladding stress and strain</vt:lpstr>
      <vt:lpstr>Rod Internal Pressure (RIP)</vt:lpstr>
      <vt:lpstr>Rod Internal Pressure (RIP)</vt:lpstr>
      <vt:lpstr>Important Phenomena: Hydrogen Production and Behavior</vt:lpstr>
      <vt:lpstr>Important Phenomena: Hydrogen Production and Behavior</vt:lpstr>
      <vt:lpstr>PowerPoint Presentation</vt:lpstr>
      <vt:lpstr>Delayed Hydride Cracking (DHC)</vt:lpstr>
      <vt:lpstr>Delayed Hydride Cracking (DHC)</vt:lpstr>
      <vt:lpstr>Experimental Supports to Dry Storage Models</vt:lpstr>
      <vt:lpstr>Experimental Supports to Dry Storage Models</vt:lpstr>
      <vt:lpstr>PowerPoint Presentation</vt:lpstr>
      <vt:lpstr>KAERI experiment: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Kazi Abu Zubair</dc:creator>
  <cp:lastModifiedBy>Benjamin Beeler</cp:lastModifiedBy>
  <cp:revision>13</cp:revision>
  <dcterms:created xsi:type="dcterms:W3CDTF">2022-04-20T01:16:36Z</dcterms:created>
  <dcterms:modified xsi:type="dcterms:W3CDTF">2022-04-22T14:37:35Z</dcterms:modified>
</cp:coreProperties>
</file>